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16" d="100"/>
          <a:sy n="116" d="100"/>
        </p:scale>
        <p:origin x="-112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ATA:Western:2010:September:pIRF3091510_QUA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ATA:Western:2010:September:pIRF3091510_QUAN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standard%20curve%20irf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dianarios:Desktop:DIANA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Nuclear IRF3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985230842046383"/>
          <c:y val="0.137615210889336"/>
          <c:w val="0.79951185405103"/>
          <c:h val="0.654167734847098"/>
        </c:manualLayout>
      </c:layout>
      <c:barChart>
        <c:barDir val="col"/>
        <c:grouping val="clustered"/>
        <c:varyColors val="0"/>
        <c:ser>
          <c:idx val="0"/>
          <c:order val="0"/>
          <c:tx>
            <c:v>1 ng LPS</c:v>
          </c:tx>
          <c:spPr>
            <a:solidFill>
              <a:srgbClr val="008000"/>
            </a:solidFill>
            <a:ln w="25400">
              <a:solidFill>
                <a:srgbClr val="008000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Sheet1!$H$33:$H$38</c:f>
              <c:numCache>
                <c:formatCode>General</c:formatCode>
                <c:ptCount val="6"/>
                <c:pt idx="0">
                  <c:v>1.0</c:v>
                </c:pt>
                <c:pt idx="1">
                  <c:v>0.99</c:v>
                </c:pt>
                <c:pt idx="2">
                  <c:v>0.73</c:v>
                </c:pt>
                <c:pt idx="3">
                  <c:v>2.5</c:v>
                </c:pt>
                <c:pt idx="4">
                  <c:v>1.86</c:v>
                </c:pt>
                <c:pt idx="5">
                  <c:v>1.5</c:v>
                </c:pt>
              </c:numCache>
            </c:numRef>
          </c:val>
        </c:ser>
        <c:ser>
          <c:idx val="1"/>
          <c:order val="1"/>
          <c:tx>
            <c:v>100 ng LPS</c:v>
          </c:tx>
          <c:spPr>
            <a:solidFill>
              <a:srgbClr val="FF0000"/>
            </a:solidFill>
            <a:ln w="25400">
              <a:solidFill>
                <a:srgbClr val="FF0000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Sheet1!$I$33:$I$38</c:f>
              <c:numCache>
                <c:formatCode>General</c:formatCode>
                <c:ptCount val="6"/>
                <c:pt idx="0">
                  <c:v>1.0</c:v>
                </c:pt>
                <c:pt idx="1">
                  <c:v>1.17</c:v>
                </c:pt>
                <c:pt idx="2">
                  <c:v>2.4</c:v>
                </c:pt>
                <c:pt idx="3">
                  <c:v>6.89</c:v>
                </c:pt>
                <c:pt idx="4">
                  <c:v>1.64</c:v>
                </c:pt>
                <c:pt idx="5">
                  <c:v>0.61</c:v>
                </c:pt>
              </c:numCache>
            </c:numRef>
          </c:val>
        </c:ser>
        <c:ser>
          <c:idx val="2"/>
          <c:order val="2"/>
          <c:tx>
            <c:v>0.5 ug Poly I:C</c:v>
          </c:tx>
          <c:spPr>
            <a:solidFill>
              <a:srgbClr val="660066"/>
            </a:solidFill>
            <a:ln w="25400">
              <a:solidFill>
                <a:srgbClr val="660066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Sheet1!$J$33:$J$38</c:f>
              <c:numCache>
                <c:formatCode>General</c:formatCode>
                <c:ptCount val="6"/>
                <c:pt idx="0">
                  <c:v>1.0</c:v>
                </c:pt>
                <c:pt idx="1">
                  <c:v>1.09</c:v>
                </c:pt>
                <c:pt idx="2">
                  <c:v>0.83</c:v>
                </c:pt>
                <c:pt idx="3">
                  <c:v>1.67</c:v>
                </c:pt>
                <c:pt idx="4">
                  <c:v>2.3</c:v>
                </c:pt>
                <c:pt idx="5">
                  <c:v>1.77</c:v>
                </c:pt>
              </c:numCache>
            </c:numRef>
          </c:val>
        </c:ser>
        <c:ser>
          <c:idx val="3"/>
          <c:order val="3"/>
          <c:tx>
            <c:v>50 ug Poly I:C</c:v>
          </c:tx>
          <c:spPr>
            <a:solidFill>
              <a:srgbClr val="0000FF"/>
            </a:solidFill>
            <a:ln w="25400">
              <a:solidFill>
                <a:srgbClr val="0000FF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Sheet1!$K$33:$K$38</c:f>
              <c:numCache>
                <c:formatCode>General</c:formatCode>
                <c:ptCount val="6"/>
                <c:pt idx="0">
                  <c:v>1.0</c:v>
                </c:pt>
                <c:pt idx="1">
                  <c:v>1.98</c:v>
                </c:pt>
                <c:pt idx="2">
                  <c:v>1.1</c:v>
                </c:pt>
                <c:pt idx="3">
                  <c:v>2.9</c:v>
                </c:pt>
                <c:pt idx="4">
                  <c:v>1.84</c:v>
                </c:pt>
                <c:pt idx="5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16017576"/>
        <c:axId val="1916023144"/>
      </c:barChart>
      <c:catAx>
        <c:axId val="1916017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6023144"/>
        <c:crosses val="autoZero"/>
        <c:auto val="1"/>
        <c:lblAlgn val="ctr"/>
        <c:lblOffset val="100"/>
        <c:tickLblSkip val="30"/>
        <c:noMultiLvlLbl val="0"/>
      </c:catAx>
      <c:valAx>
        <c:axId val="191602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16017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Nuclear pIRF3</a:t>
            </a:r>
          </a:p>
        </c:rich>
      </c:tx>
      <c:layout>
        <c:manualLayout>
          <c:xMode val="edge"/>
          <c:yMode val="edge"/>
          <c:x val="0.343594127247029"/>
          <c:y val="0.038028848025344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4521774820559"/>
          <c:y val="0.175858868057864"/>
          <c:w val="0.775672506765527"/>
          <c:h val="0.638354339031672"/>
        </c:manualLayout>
      </c:layout>
      <c:barChart>
        <c:barDir val="col"/>
        <c:grouping val="clustered"/>
        <c:varyColors val="0"/>
        <c:ser>
          <c:idx val="0"/>
          <c:order val="0"/>
          <c:tx>
            <c:v>1 ng LPS</c:v>
          </c:tx>
          <c:spPr>
            <a:solidFill>
              <a:srgbClr val="008000"/>
            </a:solidFill>
            <a:ln w="25400">
              <a:solidFill>
                <a:srgbClr val="008000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Sheet1!$B$33:$B$38</c:f>
              <c:numCache>
                <c:formatCode>General</c:formatCode>
                <c:ptCount val="6"/>
                <c:pt idx="0">
                  <c:v>1.0</c:v>
                </c:pt>
                <c:pt idx="1">
                  <c:v>0.852080149903152</c:v>
                </c:pt>
                <c:pt idx="2">
                  <c:v>1.303379874954836</c:v>
                </c:pt>
                <c:pt idx="3">
                  <c:v>4.370386732606065</c:v>
                </c:pt>
                <c:pt idx="4">
                  <c:v>2.870780865401357</c:v>
                </c:pt>
                <c:pt idx="5">
                  <c:v>1.247103239235857</c:v>
                </c:pt>
              </c:numCache>
            </c:numRef>
          </c:val>
        </c:ser>
        <c:ser>
          <c:idx val="1"/>
          <c:order val="1"/>
          <c:tx>
            <c:v>100 ng LPS</c:v>
          </c:tx>
          <c:spPr>
            <a:solidFill>
              <a:srgbClr val="FF0000"/>
            </a:solidFill>
            <a:ln w="25400">
              <a:solidFill>
                <a:srgbClr val="FF0000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Sheet1!$C$33:$C$38</c:f>
              <c:numCache>
                <c:formatCode>General</c:formatCode>
                <c:ptCount val="6"/>
                <c:pt idx="0">
                  <c:v>1.0</c:v>
                </c:pt>
                <c:pt idx="1">
                  <c:v>0.854811734716025</c:v>
                </c:pt>
                <c:pt idx="2">
                  <c:v>3.695898797218113</c:v>
                </c:pt>
                <c:pt idx="3">
                  <c:v>7.433601912099486</c:v>
                </c:pt>
                <c:pt idx="4">
                  <c:v>3.657831302796394</c:v>
                </c:pt>
                <c:pt idx="5">
                  <c:v>1.225718836622315</c:v>
                </c:pt>
              </c:numCache>
            </c:numRef>
          </c:val>
        </c:ser>
        <c:ser>
          <c:idx val="2"/>
          <c:order val="2"/>
          <c:tx>
            <c:v>0.5 ug Poly I:C</c:v>
          </c:tx>
          <c:spPr>
            <a:solidFill>
              <a:srgbClr val="660066"/>
            </a:solidFill>
            <a:ln w="25400">
              <a:solidFill>
                <a:srgbClr val="660066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Sheet1!$D$33:$D$38</c:f>
              <c:numCache>
                <c:formatCode>General</c:formatCode>
                <c:ptCount val="6"/>
                <c:pt idx="0">
                  <c:v>1.0</c:v>
                </c:pt>
                <c:pt idx="1">
                  <c:v>0.871309738167352</c:v>
                </c:pt>
                <c:pt idx="2">
                  <c:v>1.02804597133757</c:v>
                </c:pt>
                <c:pt idx="3">
                  <c:v>1.429109879020243</c:v>
                </c:pt>
                <c:pt idx="4">
                  <c:v>2.26445467606277</c:v>
                </c:pt>
                <c:pt idx="5">
                  <c:v>1.196396078021651</c:v>
                </c:pt>
              </c:numCache>
            </c:numRef>
          </c:val>
        </c:ser>
        <c:ser>
          <c:idx val="3"/>
          <c:order val="3"/>
          <c:tx>
            <c:v>50 ug Poly I:C</c:v>
          </c:tx>
          <c:spPr>
            <a:solidFill>
              <a:srgbClr val="0000FF"/>
            </a:solidFill>
            <a:ln w="25400">
              <a:solidFill>
                <a:srgbClr val="0000FF"/>
              </a:solidFill>
            </a:ln>
          </c:spPr>
          <c:invertIfNegative val="0"/>
          <c:cat>
            <c:numRef>
              <c:f>Sheet1!$G$33:$G$38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cat>
          <c:val>
            <c:numRef>
              <c:f>Sheet1!$E$33:$E$38</c:f>
              <c:numCache>
                <c:formatCode>General</c:formatCode>
                <c:ptCount val="6"/>
                <c:pt idx="0">
                  <c:v>1.0</c:v>
                </c:pt>
                <c:pt idx="1">
                  <c:v>1.368394666359503</c:v>
                </c:pt>
                <c:pt idx="2">
                  <c:v>1.763489172563273</c:v>
                </c:pt>
                <c:pt idx="3">
                  <c:v>9.81201492312562</c:v>
                </c:pt>
                <c:pt idx="4">
                  <c:v>6.882542981598582</c:v>
                </c:pt>
                <c:pt idx="5">
                  <c:v>1.631057593286486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4196568"/>
        <c:axId val="1917791128"/>
      </c:barChart>
      <c:catAx>
        <c:axId val="1834196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7791128"/>
        <c:crosses val="autoZero"/>
        <c:auto val="1"/>
        <c:lblAlgn val="ctr"/>
        <c:lblOffset val="100"/>
        <c:tickLblSkip val="30"/>
        <c:noMultiLvlLbl val="0"/>
      </c:catAx>
      <c:valAx>
        <c:axId val="191779112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Fold Change</a:t>
                </a:r>
              </a:p>
            </c:rich>
          </c:tx>
          <c:layout>
            <c:manualLayout>
              <c:xMode val="edge"/>
              <c:yMode val="edge"/>
              <c:x val="0.0"/>
              <c:y val="0.34527019945681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341965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64505549234019"/>
          <c:y val="0.17603553750932"/>
          <c:w val="0.276459424413267"/>
          <c:h val="0.253062819464781"/>
        </c:manualLayout>
      </c:layout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 b="1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Standard Curve</c:v>
          </c:tx>
          <c:spPr>
            <a:ln w="28575">
              <a:noFill/>
            </a:ln>
          </c:spPr>
          <c:trendline>
            <c:trendlineType val="linear"/>
            <c:dispRSqr val="1"/>
            <c:dispEq val="1"/>
            <c:trendlineLbl>
              <c:layout>
                <c:manualLayout>
                  <c:x val="0.313299940675224"/>
                  <c:y val="0.0234073013600573"/>
                </c:manualLayout>
              </c:layout>
              <c:numFmt formatCode="General" sourceLinked="0"/>
            </c:trendlineLbl>
          </c:trendline>
          <c:xVal>
            <c:numRef>
              <c:f>Sheet1!$G$4:$G$8</c:f>
              <c:numCache>
                <c:formatCode>General</c:formatCode>
                <c:ptCount val="5"/>
                <c:pt idx="0">
                  <c:v>0.3125</c:v>
                </c:pt>
                <c:pt idx="1">
                  <c:v>0.625</c:v>
                </c:pt>
                <c:pt idx="2">
                  <c:v>1.25</c:v>
                </c:pt>
                <c:pt idx="3">
                  <c:v>2.5</c:v>
                </c:pt>
                <c:pt idx="4">
                  <c:v>5.0</c:v>
                </c:pt>
              </c:numCache>
            </c:numRef>
          </c:xVal>
          <c:yVal>
            <c:numRef>
              <c:f>Sheet1!$F$4:$F$8</c:f>
              <c:numCache>
                <c:formatCode>General</c:formatCode>
                <c:ptCount val="5"/>
                <c:pt idx="0">
                  <c:v>245364.0</c:v>
                </c:pt>
                <c:pt idx="1">
                  <c:v>294791.0</c:v>
                </c:pt>
                <c:pt idx="2">
                  <c:v>629234.0</c:v>
                </c:pt>
                <c:pt idx="3">
                  <c:v>1.406565E6</c:v>
                </c:pt>
                <c:pt idx="4">
                  <c:v>2.982616E6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9770504"/>
        <c:axId val="1919757816"/>
      </c:scatterChart>
      <c:valAx>
        <c:axId val="19197705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IRF3 (ng)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757816"/>
        <c:crosses val="autoZero"/>
        <c:crossBetween val="midCat"/>
      </c:valAx>
      <c:valAx>
        <c:axId val="19197578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Volume (Intensity)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77050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 ng LPS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Sheet1!$C$102:$C$109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Sheet1!$E$102:$E$109</c:f>
              <c:numCache>
                <c:formatCode>General</c:formatCode>
                <c:ptCount val="8"/>
                <c:pt idx="0">
                  <c:v>4.93</c:v>
                </c:pt>
                <c:pt idx="1">
                  <c:v>4.89</c:v>
                </c:pt>
                <c:pt idx="2">
                  <c:v>31.15</c:v>
                </c:pt>
                <c:pt idx="3">
                  <c:v>41.785</c:v>
                </c:pt>
                <c:pt idx="4">
                  <c:v>50.0</c:v>
                </c:pt>
                <c:pt idx="5">
                  <c:v>27.98</c:v>
                </c:pt>
                <c:pt idx="6">
                  <c:v>22.31</c:v>
                </c:pt>
                <c:pt idx="7">
                  <c:v>13.725</c:v>
                </c:pt>
              </c:numCache>
            </c:numRef>
          </c:yVal>
          <c:smooth val="0"/>
        </c:ser>
        <c:ser>
          <c:idx val="1"/>
          <c:order val="1"/>
          <c:tx>
            <c:v>TRIF KO</c:v>
          </c:tx>
          <c:xVal>
            <c:numRef>
              <c:f>Sheet1!$C$110:$C$117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Sheet1!$E$110:$E$117</c:f>
              <c:numCache>
                <c:formatCode>General</c:formatCode>
                <c:ptCount val="8"/>
                <c:pt idx="0">
                  <c:v>2.725</c:v>
                </c:pt>
                <c:pt idx="1">
                  <c:v>2.54</c:v>
                </c:pt>
                <c:pt idx="2">
                  <c:v>3.52</c:v>
                </c:pt>
                <c:pt idx="3">
                  <c:v>24.725</c:v>
                </c:pt>
                <c:pt idx="4">
                  <c:v>7.189999999999999</c:v>
                </c:pt>
                <c:pt idx="5">
                  <c:v>6.624999999999983</c:v>
                </c:pt>
                <c:pt idx="6">
                  <c:v>2.995</c:v>
                </c:pt>
                <c:pt idx="7">
                  <c:v>4.505</c:v>
                </c:pt>
              </c:numCache>
            </c:numRef>
          </c:yVal>
          <c:smooth val="0"/>
        </c:ser>
        <c:ser>
          <c:idx val="2"/>
          <c:order val="2"/>
          <c:tx>
            <c:v>MyD88 KO</c:v>
          </c:tx>
          <c:xVal>
            <c:numRef>
              <c:f>Sheet1!$C$118:$C$125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Sheet1!$E$118:$E$125</c:f>
              <c:numCache>
                <c:formatCode>General</c:formatCode>
                <c:ptCount val="8"/>
                <c:pt idx="0">
                  <c:v>3.075</c:v>
                </c:pt>
                <c:pt idx="1">
                  <c:v>2.55</c:v>
                </c:pt>
                <c:pt idx="2">
                  <c:v>3.38</c:v>
                </c:pt>
                <c:pt idx="3">
                  <c:v>9.01</c:v>
                </c:pt>
                <c:pt idx="4">
                  <c:v>27.33</c:v>
                </c:pt>
                <c:pt idx="5">
                  <c:v>21.835</c:v>
                </c:pt>
                <c:pt idx="6">
                  <c:v>9.52</c:v>
                </c:pt>
                <c:pt idx="7">
                  <c:v>5.95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4553128"/>
        <c:axId val="1914554552"/>
      </c:scatterChart>
      <c:valAx>
        <c:axId val="1914553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914554552"/>
        <c:crosses val="autoZero"/>
        <c:crossBetween val="midCat"/>
      </c:valAx>
      <c:valAx>
        <c:axId val="1914554552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45531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 - 100 ng LPS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6891294838145"/>
          <c:y val="0.192592592592593"/>
          <c:w val="0.573737314085739"/>
          <c:h val="0.657982283464567"/>
        </c:manualLayout>
      </c:layout>
      <c:scatterChart>
        <c:scatterStyle val="lineMarker"/>
        <c:varyColors val="0"/>
        <c:ser>
          <c:idx val="0"/>
          <c:order val="0"/>
          <c:tx>
            <c:v>WT</c:v>
          </c:tx>
          <c:xVal>
            <c:numRef>
              <c:f>Sheet1!$C$128:$C$135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Sheet1!$D$128:$D$135</c:f>
              <c:numCache>
                <c:formatCode>General</c:formatCode>
                <c:ptCount val="8"/>
                <c:pt idx="0">
                  <c:v>5.88</c:v>
                </c:pt>
                <c:pt idx="1">
                  <c:v>14.44</c:v>
                </c:pt>
                <c:pt idx="2">
                  <c:v>100.0</c:v>
                </c:pt>
                <c:pt idx="3">
                  <c:v>58.4</c:v>
                </c:pt>
                <c:pt idx="4">
                  <c:v>69.79</c:v>
                </c:pt>
                <c:pt idx="5">
                  <c:v>82.12</c:v>
                </c:pt>
                <c:pt idx="6">
                  <c:v>21.29</c:v>
                </c:pt>
                <c:pt idx="7">
                  <c:v>18.51</c:v>
                </c:pt>
              </c:numCache>
            </c:numRef>
          </c:yVal>
          <c:smooth val="0"/>
        </c:ser>
        <c:ser>
          <c:idx val="1"/>
          <c:order val="1"/>
          <c:tx>
            <c:v>TRIF KO</c:v>
          </c:tx>
          <c:xVal>
            <c:numRef>
              <c:f>Sheet1!$C$136:$C$143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Sheet1!$D$136:$D$143</c:f>
              <c:numCache>
                <c:formatCode>General</c:formatCode>
                <c:ptCount val="8"/>
                <c:pt idx="0">
                  <c:v>3.91</c:v>
                </c:pt>
                <c:pt idx="1">
                  <c:v>6.02</c:v>
                </c:pt>
                <c:pt idx="2">
                  <c:v>54.35</c:v>
                </c:pt>
                <c:pt idx="3">
                  <c:v>24.39</c:v>
                </c:pt>
                <c:pt idx="4">
                  <c:v>5.59</c:v>
                </c:pt>
                <c:pt idx="5">
                  <c:v>4.63</c:v>
                </c:pt>
                <c:pt idx="6">
                  <c:v>4.87</c:v>
                </c:pt>
                <c:pt idx="7">
                  <c:v>7.45</c:v>
                </c:pt>
              </c:numCache>
            </c:numRef>
          </c:yVal>
          <c:smooth val="0"/>
        </c:ser>
        <c:ser>
          <c:idx val="2"/>
          <c:order val="2"/>
          <c:tx>
            <c:v>MyD88 KO</c:v>
          </c:tx>
          <c:xVal>
            <c:numRef>
              <c:f>Sheet1!$C$144:$C$151</c:f>
              <c:numCache>
                <c:formatCode>General</c:formatCode>
                <c:ptCount val="8"/>
                <c:pt idx="0">
                  <c:v>0.0</c:v>
                </c:pt>
                <c:pt idx="1">
                  <c:v>5.0</c:v>
                </c:pt>
                <c:pt idx="2">
                  <c:v>15.0</c:v>
                </c:pt>
                <c:pt idx="3">
                  <c:v>30.0</c:v>
                </c:pt>
                <c:pt idx="4">
                  <c:v>45.0</c:v>
                </c:pt>
                <c:pt idx="5">
                  <c:v>60.0</c:v>
                </c:pt>
                <c:pt idx="6">
                  <c:v>90.0</c:v>
                </c:pt>
                <c:pt idx="7">
                  <c:v>120.0</c:v>
                </c:pt>
              </c:numCache>
            </c:numRef>
          </c:xVal>
          <c:yVal>
            <c:numRef>
              <c:f>Sheet1!$D$144:$D$151</c:f>
              <c:numCache>
                <c:formatCode>General</c:formatCode>
                <c:ptCount val="8"/>
                <c:pt idx="0">
                  <c:v>4.81</c:v>
                </c:pt>
                <c:pt idx="1">
                  <c:v>3.16</c:v>
                </c:pt>
                <c:pt idx="2">
                  <c:v>13.7</c:v>
                </c:pt>
                <c:pt idx="3">
                  <c:v>41.41</c:v>
                </c:pt>
                <c:pt idx="4">
                  <c:v>34.34</c:v>
                </c:pt>
                <c:pt idx="5">
                  <c:v>13.43</c:v>
                </c:pt>
                <c:pt idx="6">
                  <c:v>18.2</c:v>
                </c:pt>
                <c:pt idx="7">
                  <c:v>11.66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4451592"/>
        <c:axId val="1832284808"/>
      </c:scatterChart>
      <c:valAx>
        <c:axId val="1834451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2284808"/>
        <c:crosses val="autoZero"/>
        <c:crossBetween val="midCat"/>
      </c:valAx>
      <c:valAx>
        <c:axId val="1832284808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445159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NFkB</a:t>
            </a:r>
            <a:r>
              <a:rPr lang="en-US" dirty="0"/>
              <a:t> </a:t>
            </a:r>
            <a:r>
              <a:rPr lang="en-US" dirty="0" smtClean="0"/>
              <a:t>Activity – WT 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1 ng LPS</c:v>
          </c:tx>
          <c:xVal>
            <c:numRef>
              <c:f>Sheet1!$I$4:$I$9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xVal>
          <c:yVal>
            <c:numRef>
              <c:f>Sheet1!$J$4:$J$9</c:f>
              <c:numCache>
                <c:formatCode>General</c:formatCode>
                <c:ptCount val="6"/>
                <c:pt idx="0">
                  <c:v>1.0</c:v>
                </c:pt>
                <c:pt idx="1">
                  <c:v>2.87</c:v>
                </c:pt>
                <c:pt idx="2">
                  <c:v>10.25</c:v>
                </c:pt>
                <c:pt idx="3">
                  <c:v>7.52</c:v>
                </c:pt>
                <c:pt idx="4">
                  <c:v>9.66</c:v>
                </c:pt>
                <c:pt idx="5">
                  <c:v>8.43</c:v>
                </c:pt>
              </c:numCache>
            </c:numRef>
          </c:yVal>
          <c:smooth val="0"/>
        </c:ser>
        <c:ser>
          <c:idx val="1"/>
          <c:order val="1"/>
          <c:tx>
            <c:v>100 ng LPS</c:v>
          </c:tx>
          <c:xVal>
            <c:numRef>
              <c:f>Sheet1!$I$10:$I$15</c:f>
              <c:numCache>
                <c:formatCode>General</c:formatCode>
                <c:ptCount val="6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</c:numCache>
            </c:numRef>
          </c:xVal>
          <c:yVal>
            <c:numRef>
              <c:f>Sheet1!$J$10:$J$15</c:f>
              <c:numCache>
                <c:formatCode>General</c:formatCode>
                <c:ptCount val="6"/>
                <c:pt idx="0">
                  <c:v>1.0</c:v>
                </c:pt>
                <c:pt idx="1">
                  <c:v>16.23</c:v>
                </c:pt>
                <c:pt idx="2">
                  <c:v>16.73</c:v>
                </c:pt>
                <c:pt idx="3">
                  <c:v>12.84</c:v>
                </c:pt>
                <c:pt idx="4">
                  <c:v>12.3</c:v>
                </c:pt>
                <c:pt idx="5">
                  <c:v>7.45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14113128"/>
        <c:axId val="1830648856"/>
      </c:scatterChart>
      <c:valAx>
        <c:axId val="19141131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0648856"/>
        <c:crosses val="autoZero"/>
        <c:crossBetween val="midCat"/>
      </c:valAx>
      <c:valAx>
        <c:axId val="183064885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AU - normalized to zero hour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41131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MyD88 KO - 0.1</c:v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Sheet1!$C$53:$C$56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Sheet1!$G$53:$G$56</c:f>
              <c:numCache>
                <c:formatCode>General</c:formatCode>
                <c:ptCount val="4"/>
                <c:pt idx="0">
                  <c:v>2.6775</c:v>
                </c:pt>
                <c:pt idx="1">
                  <c:v>3.7665</c:v>
                </c:pt>
                <c:pt idx="2">
                  <c:v>10.2105</c:v>
                </c:pt>
                <c:pt idx="3">
                  <c:v>9.2655</c:v>
                </c:pt>
              </c:numCache>
            </c:numRef>
          </c:yVal>
          <c:smooth val="0"/>
        </c:ser>
        <c:ser>
          <c:idx val="1"/>
          <c:order val="1"/>
          <c:tx>
            <c:v>TRIF KO - 0.1</c:v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Sheet1!$C$61:$C$64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Sheet1!$G$61:$G$64</c:f>
              <c:numCache>
                <c:formatCode>General</c:formatCode>
                <c:ptCount val="4"/>
                <c:pt idx="0">
                  <c:v>3.2085</c:v>
                </c:pt>
                <c:pt idx="1">
                  <c:v>9.162</c:v>
                </c:pt>
                <c:pt idx="2">
                  <c:v>7.5735</c:v>
                </c:pt>
                <c:pt idx="3">
                  <c:v>5.031</c:v>
                </c:pt>
              </c:numCache>
            </c:numRef>
          </c:yVal>
          <c:smooth val="0"/>
        </c:ser>
        <c:ser>
          <c:idx val="2"/>
          <c:order val="2"/>
          <c:tx>
            <c:v>MyD88 KO - 1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Sheet1!$C$57:$C$60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Sheet1!$G$57:$G$60</c:f>
              <c:numCache>
                <c:formatCode>General</c:formatCode>
                <c:ptCount val="4"/>
                <c:pt idx="0">
                  <c:v>2.6775</c:v>
                </c:pt>
                <c:pt idx="1">
                  <c:v>15.3585</c:v>
                </c:pt>
                <c:pt idx="2">
                  <c:v>45.0</c:v>
                </c:pt>
                <c:pt idx="3">
                  <c:v>17.658</c:v>
                </c:pt>
              </c:numCache>
            </c:numRef>
          </c:yVal>
          <c:smooth val="0"/>
        </c:ser>
        <c:ser>
          <c:idx val="3"/>
          <c:order val="3"/>
          <c:tx>
            <c:v>TRIF KO - 1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Sheet1!$C$65:$C$68</c:f>
              <c:numCache>
                <c:formatCode>General</c:formatCode>
                <c:ptCount val="4"/>
                <c:pt idx="0">
                  <c:v>0.0</c:v>
                </c:pt>
                <c:pt idx="1">
                  <c:v>15.0</c:v>
                </c:pt>
                <c:pt idx="2">
                  <c:v>30.0</c:v>
                </c:pt>
                <c:pt idx="3">
                  <c:v>45.0</c:v>
                </c:pt>
              </c:numCache>
            </c:numRef>
          </c:xVal>
          <c:yVal>
            <c:numRef>
              <c:f>Sheet1!$G$65:$G$68</c:f>
              <c:numCache>
                <c:formatCode>General</c:formatCode>
                <c:ptCount val="4"/>
                <c:pt idx="0">
                  <c:v>3.2085</c:v>
                </c:pt>
                <c:pt idx="1">
                  <c:v>33.4035</c:v>
                </c:pt>
                <c:pt idx="2">
                  <c:v>10.026</c:v>
                </c:pt>
                <c:pt idx="3">
                  <c:v>5.350499999999998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5357528"/>
        <c:axId val="1825085944"/>
      </c:scatterChart>
      <c:valAx>
        <c:axId val="1825357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25085944"/>
        <c:crosses val="autoZero"/>
        <c:crossBetween val="midCat"/>
      </c:valAx>
      <c:valAx>
        <c:axId val="1825085944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2535752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IKK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TRIF KO - 10</c:v>
          </c:tx>
          <c:xVal>
            <c:numRef>
              <c:f>Sheet1!$C$80:$C$84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Sheet1!$D$80:$D$84</c:f>
              <c:numCache>
                <c:formatCode>General</c:formatCode>
                <c:ptCount val="5"/>
                <c:pt idx="0">
                  <c:v>2.33</c:v>
                </c:pt>
                <c:pt idx="1">
                  <c:v>61.51</c:v>
                </c:pt>
                <c:pt idx="2">
                  <c:v>64.57</c:v>
                </c:pt>
                <c:pt idx="3">
                  <c:v>17.15</c:v>
                </c:pt>
                <c:pt idx="4">
                  <c:v>9.82</c:v>
                </c:pt>
              </c:numCache>
            </c:numRef>
          </c:yVal>
          <c:smooth val="0"/>
        </c:ser>
        <c:ser>
          <c:idx val="1"/>
          <c:order val="1"/>
          <c:tx>
            <c:v>MyD88 KO - 10</c:v>
          </c:tx>
          <c:xVal>
            <c:numRef>
              <c:f>Sheet1!$C$70:$C$74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Sheet1!$D$70:$D$74</c:f>
              <c:numCache>
                <c:formatCode>General</c:formatCode>
                <c:ptCount val="5"/>
                <c:pt idx="0">
                  <c:v>2.29</c:v>
                </c:pt>
                <c:pt idx="1">
                  <c:v>5.0</c:v>
                </c:pt>
                <c:pt idx="2">
                  <c:v>30.91</c:v>
                </c:pt>
                <c:pt idx="3">
                  <c:v>29.7</c:v>
                </c:pt>
                <c:pt idx="4">
                  <c:v>30.98</c:v>
                </c:pt>
              </c:numCache>
            </c:numRef>
          </c:yVal>
          <c:smooth val="0"/>
        </c:ser>
        <c:ser>
          <c:idx val="2"/>
          <c:order val="2"/>
          <c:tx>
            <c:v>TRIF KO - 100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Sheet1!$C$85:$C$89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Sheet1!$D$85:$D$89</c:f>
              <c:numCache>
                <c:formatCode>General</c:formatCode>
                <c:ptCount val="5"/>
                <c:pt idx="0">
                  <c:v>2.33</c:v>
                </c:pt>
                <c:pt idx="1">
                  <c:v>100.0</c:v>
                </c:pt>
                <c:pt idx="2">
                  <c:v>42.28</c:v>
                </c:pt>
                <c:pt idx="3">
                  <c:v>14.54</c:v>
                </c:pt>
                <c:pt idx="4">
                  <c:v>5.93</c:v>
                </c:pt>
              </c:numCache>
            </c:numRef>
          </c:yVal>
          <c:smooth val="0"/>
        </c:ser>
        <c:ser>
          <c:idx val="3"/>
          <c:order val="3"/>
          <c:tx>
            <c:v>MyD88 - 100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Sheet1!$C$75:$C$79</c:f>
              <c:numCache>
                <c:formatCode>General</c:formatCode>
                <c:ptCount val="5"/>
                <c:pt idx="0">
                  <c:v>0.0</c:v>
                </c:pt>
                <c:pt idx="1">
                  <c:v>7.5</c:v>
                </c:pt>
                <c:pt idx="2">
                  <c:v>10.0</c:v>
                </c:pt>
                <c:pt idx="3">
                  <c:v>15.0</c:v>
                </c:pt>
                <c:pt idx="4">
                  <c:v>30.0</c:v>
                </c:pt>
              </c:numCache>
            </c:numRef>
          </c:xVal>
          <c:yVal>
            <c:numRef>
              <c:f>Sheet1!$D$75:$D$79</c:f>
              <c:numCache>
                <c:formatCode>General</c:formatCode>
                <c:ptCount val="5"/>
                <c:pt idx="0">
                  <c:v>2.29</c:v>
                </c:pt>
                <c:pt idx="1">
                  <c:v>7.52</c:v>
                </c:pt>
                <c:pt idx="2">
                  <c:v>27.48</c:v>
                </c:pt>
                <c:pt idx="3">
                  <c:v>90.09</c:v>
                </c:pt>
                <c:pt idx="4">
                  <c:v>27.19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2505576"/>
        <c:axId val="1832482104"/>
      </c:scatterChart>
      <c:valAx>
        <c:axId val="1832505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2482104"/>
        <c:crosses val="autoZero"/>
        <c:crossBetween val="midCat"/>
      </c:valAx>
      <c:valAx>
        <c:axId val="1832482104"/>
        <c:scaling>
          <c:orientation val="minMax"/>
          <c:max val="10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max.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25055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NFkB Activity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"MyD88 KO - 0.1"</c:v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Sheet1!$O$4:$O$8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Sheet1!$P$4:$P$8</c:f>
              <c:numCache>
                <c:formatCode>General</c:formatCode>
                <c:ptCount val="5"/>
                <c:pt idx="0">
                  <c:v>1.0</c:v>
                </c:pt>
                <c:pt idx="1">
                  <c:v>1.25</c:v>
                </c:pt>
                <c:pt idx="2">
                  <c:v>2.79</c:v>
                </c:pt>
                <c:pt idx="3">
                  <c:v>7.0</c:v>
                </c:pt>
                <c:pt idx="4">
                  <c:v>3.47</c:v>
                </c:pt>
              </c:numCache>
            </c:numRef>
          </c:yVal>
          <c:smooth val="0"/>
        </c:ser>
        <c:ser>
          <c:idx val="1"/>
          <c:order val="1"/>
          <c:tx>
            <c:v>"TRIF KO - 0.1"</c:v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Sheet1!$O$19:$O$23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Sheet1!$P$19:$P$23</c:f>
              <c:numCache>
                <c:formatCode>General</c:formatCode>
                <c:ptCount val="5"/>
                <c:pt idx="0">
                  <c:v>1.0</c:v>
                </c:pt>
                <c:pt idx="1">
                  <c:v>0.85</c:v>
                </c:pt>
                <c:pt idx="2">
                  <c:v>2.54</c:v>
                </c:pt>
                <c:pt idx="3">
                  <c:v>3.99</c:v>
                </c:pt>
                <c:pt idx="4">
                  <c:v>1.58</c:v>
                </c:pt>
              </c:numCache>
            </c:numRef>
          </c:yVal>
          <c:smooth val="0"/>
        </c:ser>
        <c:ser>
          <c:idx val="2"/>
          <c:order val="2"/>
          <c:tx>
            <c:v>MyD88 KO - 1</c:v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Sheet1!$O$9:$O$13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Sheet1!$P$9:$P$13</c:f>
              <c:numCache>
                <c:formatCode>General</c:formatCode>
                <c:ptCount val="5"/>
                <c:pt idx="0">
                  <c:v>1.0</c:v>
                </c:pt>
                <c:pt idx="1">
                  <c:v>0.8</c:v>
                </c:pt>
                <c:pt idx="2">
                  <c:v>7.17</c:v>
                </c:pt>
                <c:pt idx="3">
                  <c:v>8.0</c:v>
                </c:pt>
                <c:pt idx="4">
                  <c:v>6.07</c:v>
                </c:pt>
              </c:numCache>
            </c:numRef>
          </c:yVal>
          <c:smooth val="0"/>
        </c:ser>
        <c:ser>
          <c:idx val="3"/>
          <c:order val="3"/>
          <c:tx>
            <c:v>TRIF KO - 1</c:v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Sheet1!$O$24:$O$28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Sheet1!$P$24:$P$28</c:f>
              <c:numCache>
                <c:formatCode>General</c:formatCode>
                <c:ptCount val="5"/>
                <c:pt idx="0">
                  <c:v>1.0</c:v>
                </c:pt>
                <c:pt idx="1">
                  <c:v>3.12</c:v>
                </c:pt>
                <c:pt idx="2">
                  <c:v>5.5</c:v>
                </c:pt>
                <c:pt idx="3">
                  <c:v>4.1</c:v>
                </c:pt>
                <c:pt idx="4">
                  <c:v>3.96</c:v>
                </c:pt>
              </c:numCache>
            </c:numRef>
          </c:yVal>
          <c:smooth val="0"/>
        </c:ser>
        <c:ser>
          <c:idx val="4"/>
          <c:order val="4"/>
          <c:tx>
            <c:v>MyD88 - 10</c:v>
          </c:tx>
          <c:spPr>
            <a:ln>
              <a:solidFill>
                <a:schemeClr val="accent2"/>
              </a:solidFill>
              <a:prstDash val="lgDash"/>
            </a:ln>
          </c:spPr>
          <c:marker>
            <c:symbol val="square"/>
            <c:size val="7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xVal>
            <c:numRef>
              <c:f>Sheet1!$O$14:$O$18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Sheet1!$P$14:$P$18</c:f>
              <c:numCache>
                <c:formatCode>General</c:formatCode>
                <c:ptCount val="5"/>
                <c:pt idx="0">
                  <c:v>1.0</c:v>
                </c:pt>
                <c:pt idx="1">
                  <c:v>0.73</c:v>
                </c:pt>
                <c:pt idx="2">
                  <c:v>8.74</c:v>
                </c:pt>
                <c:pt idx="3">
                  <c:v>7.26</c:v>
                </c:pt>
                <c:pt idx="4">
                  <c:v>5.17</c:v>
                </c:pt>
              </c:numCache>
            </c:numRef>
          </c:yVal>
          <c:smooth val="0"/>
        </c:ser>
        <c:ser>
          <c:idx val="5"/>
          <c:order val="5"/>
          <c:tx>
            <c:v>TRIF KO - 10</c:v>
          </c:tx>
          <c:spPr>
            <a:ln>
              <a:solidFill>
                <a:schemeClr val="accent1"/>
              </a:solidFill>
              <a:prstDash val="lgDash"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xVal>
            <c:numRef>
              <c:f>Sheet1!$O$29:$O$33</c:f>
              <c:numCache>
                <c:formatCode>General</c:formatCode>
                <c:ptCount val="5"/>
                <c:pt idx="0">
                  <c:v>0.0</c:v>
                </c:pt>
                <c:pt idx="1">
                  <c:v>10.0</c:v>
                </c:pt>
                <c:pt idx="2">
                  <c:v>30.0</c:v>
                </c:pt>
                <c:pt idx="3">
                  <c:v>60.0</c:v>
                </c:pt>
                <c:pt idx="4">
                  <c:v>120.0</c:v>
                </c:pt>
              </c:numCache>
            </c:numRef>
          </c:xVal>
          <c:yVal>
            <c:numRef>
              <c:f>Sheet1!$P$29:$P$33</c:f>
              <c:numCache>
                <c:formatCode>General</c:formatCode>
                <c:ptCount val="5"/>
                <c:pt idx="0">
                  <c:v>1.0</c:v>
                </c:pt>
                <c:pt idx="1">
                  <c:v>5.42</c:v>
                </c:pt>
                <c:pt idx="2">
                  <c:v>5.91</c:v>
                </c:pt>
                <c:pt idx="3">
                  <c:v>4.91</c:v>
                </c:pt>
                <c:pt idx="4">
                  <c:v>4.45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4565064"/>
        <c:axId val="1834568184"/>
      </c:scatterChart>
      <c:valAx>
        <c:axId val="1834565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(minutes)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4568184"/>
        <c:crosses val="autoZero"/>
        <c:crossBetween val="midCat"/>
      </c:valAx>
      <c:valAx>
        <c:axId val="18345681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AU - normalized to zero hour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3456506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42B0-5508-8A40-9A09-F8377543C8AB}" type="datetimeFigureOut">
              <a:rPr lang="en-US" smtClean="0"/>
              <a:pPr/>
              <a:t>5/7/14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Relationship Id="rId3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chart" Target="../charts/chart7.xml"/><Relationship Id="rId5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Relationship Id="rId3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9" y="1849556"/>
            <a:ext cx="3592468" cy="413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t="1800" b="5400"/>
          <a:stretch>
            <a:fillRect/>
          </a:stretch>
        </p:blipFill>
        <p:spPr>
          <a:xfrm>
            <a:off x="5075761" y="1863396"/>
            <a:ext cx="3592289" cy="414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t="7660" b="13787"/>
          <a:stretch>
            <a:fillRect/>
          </a:stretch>
        </p:blipFill>
        <p:spPr>
          <a:xfrm>
            <a:off x="639678" y="2401644"/>
            <a:ext cx="3594763" cy="4108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rcRect t="4909" b="8182"/>
          <a:stretch>
            <a:fillRect/>
          </a:stretch>
        </p:blipFill>
        <p:spPr>
          <a:xfrm>
            <a:off x="5073024" y="2416749"/>
            <a:ext cx="3594763" cy="414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160646" y="1873610"/>
            <a:ext cx="1016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pIRF3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8612" y="2434525"/>
            <a:ext cx="10169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IRF3</a:t>
            </a:r>
          </a:p>
          <a:p>
            <a:pPr algn="ctr"/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5249" y="1537044"/>
            <a:ext cx="208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0   10  30   60   2h   4h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416695" y="1539378"/>
            <a:ext cx="199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0    10   30   60  2h   4h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73024" y="1554146"/>
            <a:ext cx="1790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0    10   30  60  2h   4h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62266" y="1554146"/>
            <a:ext cx="1790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0   10   30  60   2h   4h</a:t>
            </a:r>
            <a:endParaRPr lang="en-US" sz="14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98960" y="1536780"/>
            <a:ext cx="1676437" cy="4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20316" y="1536556"/>
            <a:ext cx="1710612" cy="8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3024" y="1535658"/>
            <a:ext cx="1710612" cy="8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57438" y="1535209"/>
            <a:ext cx="1710612" cy="8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741" y="1214284"/>
            <a:ext cx="1674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78569" y="1205104"/>
            <a:ext cx="1708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100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3406" y="964231"/>
            <a:ext cx="24134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0.5 </a:t>
            </a:r>
            <a:r>
              <a:rPr lang="en-US" sz="1600" b="1" dirty="0" err="1" smtClean="0">
                <a:latin typeface="Arial"/>
                <a:cs typeface="Arial"/>
              </a:rPr>
              <a:t>μg</a:t>
            </a:r>
            <a:r>
              <a:rPr lang="en-US" sz="1600" b="1" dirty="0" smtClean="0">
                <a:latin typeface="Arial"/>
                <a:cs typeface="Arial"/>
              </a:rPr>
              <a:t>/ml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Poly I:C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53673" y="964231"/>
            <a:ext cx="17083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50 </a:t>
            </a:r>
            <a:r>
              <a:rPr lang="en-US" sz="1600" b="1" dirty="0" err="1" smtClean="0">
                <a:latin typeface="Arial"/>
                <a:cs typeface="Arial"/>
              </a:rPr>
              <a:t>μg</a:t>
            </a:r>
            <a:r>
              <a:rPr lang="en-US" sz="1600" b="1" dirty="0" smtClean="0">
                <a:latin typeface="Arial"/>
                <a:cs typeface="Arial"/>
              </a:rPr>
              <a:t>/ml</a:t>
            </a:r>
          </a:p>
          <a:p>
            <a:pPr algn="ctr"/>
            <a:r>
              <a:rPr lang="en-US" sz="1600" b="1" dirty="0" smtClean="0">
                <a:latin typeface="Arial"/>
                <a:cs typeface="Arial"/>
              </a:rPr>
              <a:t>Poly I:C</a:t>
            </a:r>
            <a:endParaRPr lang="en-US" sz="1600" b="1" dirty="0">
              <a:latin typeface="Arial"/>
              <a:cs typeface="Arial"/>
            </a:endParaRPr>
          </a:p>
        </p:txBody>
      </p:sp>
      <p:graphicFrame>
        <p:nvGraphicFramePr>
          <p:cNvPr id="29" name="Chart 28"/>
          <p:cNvGraphicFramePr/>
          <p:nvPr/>
        </p:nvGraphicFramePr>
        <p:xfrm>
          <a:off x="4620509" y="3276600"/>
          <a:ext cx="46482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62156" y="5948848"/>
            <a:ext cx="383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                   10           30           60          120         240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89121" y="5949264"/>
            <a:ext cx="3831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                   10           30           60          120         240</a:t>
            </a:r>
            <a:endParaRPr lang="en-US" sz="1200" b="1" dirty="0">
              <a:latin typeface="Arial"/>
              <a:cs typeface="Arial"/>
            </a:endParaRPr>
          </a:p>
        </p:txBody>
      </p:sp>
      <p:graphicFrame>
        <p:nvGraphicFramePr>
          <p:cNvPr id="31" name="Chart 30"/>
          <p:cNvGraphicFramePr/>
          <p:nvPr/>
        </p:nvGraphicFramePr>
        <p:xfrm>
          <a:off x="152400" y="3213630"/>
          <a:ext cx="4794896" cy="3339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50" name="Group 68"/>
          <p:cNvGrpSpPr/>
          <p:nvPr/>
        </p:nvGrpSpPr>
        <p:grpSpPr>
          <a:xfrm>
            <a:off x="4053934" y="93687"/>
            <a:ext cx="1557240" cy="689029"/>
            <a:chOff x="2891564" y="5130603"/>
            <a:chExt cx="1158656" cy="461043"/>
          </a:xfrm>
        </p:grpSpPr>
        <p:sp>
          <p:nvSpPr>
            <p:cNvPr id="61" name="Oval 26"/>
            <p:cNvSpPr>
              <a:spLocks noChangeArrowheads="1"/>
            </p:cNvSpPr>
            <p:nvPr/>
          </p:nvSpPr>
          <p:spPr bwMode="auto">
            <a:xfrm>
              <a:off x="2916667" y="5130603"/>
              <a:ext cx="470555" cy="458697"/>
            </a:xfrm>
            <a:prstGeom prst="ellipse">
              <a:avLst/>
            </a:prstGeom>
            <a:solidFill>
              <a:srgbClr val="7997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99028" tIns="49514" rIns="99028" bIns="49514">
              <a:prstTxWarp prst="textNoShape">
                <a:avLst/>
              </a:prstTxWarp>
            </a:bodyPr>
            <a:lstStyle/>
            <a:p>
              <a:endParaRPr lang="en-US" sz="1400" dirty="0">
                <a:latin typeface="Arial"/>
              </a:endParaRPr>
            </a:p>
          </p:txBody>
        </p:sp>
        <p:sp>
          <p:nvSpPr>
            <p:cNvPr id="62" name="Oval 26"/>
            <p:cNvSpPr>
              <a:spLocks noChangeArrowheads="1"/>
            </p:cNvSpPr>
            <p:nvPr/>
          </p:nvSpPr>
          <p:spPr bwMode="auto">
            <a:xfrm>
              <a:off x="3285544" y="5131776"/>
              <a:ext cx="470555" cy="459870"/>
            </a:xfrm>
            <a:prstGeom prst="ellipse">
              <a:avLst/>
            </a:prstGeom>
            <a:solidFill>
              <a:srgbClr val="7997FF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lIns="99028" tIns="49514" rIns="99028" bIns="49514">
              <a:prstTxWarp prst="textNoShape">
                <a:avLst/>
              </a:prstTxWarp>
            </a:bodyPr>
            <a:lstStyle/>
            <a:p>
              <a:endParaRPr lang="en-US" sz="1400" dirty="0">
                <a:latin typeface="Arial"/>
              </a:endParaRPr>
            </a:p>
          </p:txBody>
        </p:sp>
        <p:sp>
          <p:nvSpPr>
            <p:cNvPr id="63" name="TextBox 345"/>
            <p:cNvSpPr txBox="1">
              <a:spLocks noChangeArrowheads="1"/>
            </p:cNvSpPr>
            <p:nvPr/>
          </p:nvSpPr>
          <p:spPr bwMode="auto">
            <a:xfrm>
              <a:off x="2891564" y="5245963"/>
              <a:ext cx="737754" cy="211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9028" tIns="49514" rIns="99028" bIns="49514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 smtClean="0">
                  <a:latin typeface="Arial"/>
                  <a:ea typeface="Arial"/>
                  <a:cs typeface="Arial"/>
                </a:rPr>
                <a:t>IRF3</a:t>
              </a:r>
              <a:endParaRPr lang="en-US" sz="1400" b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TextBox 346"/>
            <p:cNvSpPr txBox="1">
              <a:spLocks noChangeArrowheads="1"/>
            </p:cNvSpPr>
            <p:nvPr/>
          </p:nvSpPr>
          <p:spPr bwMode="auto">
            <a:xfrm>
              <a:off x="3312466" y="5248578"/>
              <a:ext cx="737754" cy="211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9028" tIns="49514" rIns="99028" bIns="49514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 smtClean="0">
                  <a:latin typeface="Arial"/>
                  <a:ea typeface="Arial"/>
                  <a:cs typeface="Arial"/>
                </a:rPr>
                <a:t>IRF3</a:t>
              </a:r>
              <a:endParaRPr lang="en-US" sz="1400" b="1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53820" y="2830797"/>
            <a:ext cx="1520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WB: NE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1302" y="2866033"/>
            <a:ext cx="1520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"/>
                <a:cs typeface="Arial"/>
              </a:rPr>
              <a:t>WB: NE</a:t>
            </a:r>
            <a:endParaRPr lang="en-US" sz="1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45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LPS_PIC_DILUTION102910.tif"/>
          <p:cNvPicPr>
            <a:picLocks noChangeAspect="1"/>
          </p:cNvPicPr>
          <p:nvPr/>
        </p:nvPicPr>
        <p:blipFill>
          <a:blip r:embed="rId2"/>
          <a:srcRect l="8307" t="48175" r="11867" b="13139"/>
          <a:stretch>
            <a:fillRect/>
          </a:stretch>
        </p:blipFill>
        <p:spPr bwMode="auto">
          <a:xfrm>
            <a:off x="1752600" y="2438400"/>
            <a:ext cx="6062663" cy="1592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771650" y="2082800"/>
            <a:ext cx="457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Arial" charset="0"/>
                <a:cs typeface="Arial" charset="0"/>
              </a:rPr>
              <a:t>0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63763" y="2373313"/>
            <a:ext cx="2220912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1986757" y="2170906"/>
            <a:ext cx="38100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0113" y="1981200"/>
            <a:ext cx="2208212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9" name="TextBox 18"/>
          <p:cNvSpPr txBox="1">
            <a:spLocks noChangeArrowheads="1"/>
          </p:cNvSpPr>
          <p:nvPr/>
        </p:nvSpPr>
        <p:spPr bwMode="auto">
          <a:xfrm>
            <a:off x="2178050" y="1611313"/>
            <a:ext cx="2206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u="sng">
                <a:ea typeface="Arial" charset="0"/>
                <a:cs typeface="Arial" charset="0"/>
              </a:rPr>
              <a:t>100 ng LPS (1 hr.)</a:t>
            </a:r>
          </a:p>
        </p:txBody>
      </p:sp>
      <p:sp>
        <p:nvSpPr>
          <p:cNvPr id="13320" name="TextBox 19"/>
          <p:cNvSpPr txBox="1">
            <a:spLocks noChangeArrowheads="1"/>
          </p:cNvSpPr>
          <p:nvPr/>
        </p:nvSpPr>
        <p:spPr bwMode="auto">
          <a:xfrm>
            <a:off x="4843463" y="1611313"/>
            <a:ext cx="2513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u="sng">
                <a:ea typeface="Arial" charset="0"/>
                <a:cs typeface="Arial" charset="0"/>
              </a:rPr>
              <a:t>50 ug Poly I:C (1 hr.)</a:t>
            </a:r>
          </a:p>
        </p:txBody>
      </p:sp>
      <p:sp>
        <p:nvSpPr>
          <p:cNvPr id="13321" name="TextBox 25"/>
          <p:cNvSpPr txBox="1">
            <a:spLocks noChangeArrowheads="1"/>
          </p:cNvSpPr>
          <p:nvPr/>
        </p:nvSpPr>
        <p:spPr bwMode="auto">
          <a:xfrm>
            <a:off x="2124075" y="2109788"/>
            <a:ext cx="22002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Arial" charset="0"/>
                <a:cs typeface="Arial" charset="0"/>
              </a:rPr>
              <a:t>2-Fold Dilutions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933950" y="2373313"/>
            <a:ext cx="222091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4756944" y="2170906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40300" y="1981200"/>
            <a:ext cx="2208213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5" name="TextBox 29"/>
          <p:cNvSpPr txBox="1">
            <a:spLocks noChangeArrowheads="1"/>
          </p:cNvSpPr>
          <p:nvPr/>
        </p:nvSpPr>
        <p:spPr bwMode="auto">
          <a:xfrm>
            <a:off x="4903788" y="2117725"/>
            <a:ext cx="22002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Arial" charset="0"/>
                <a:cs typeface="Arial" charset="0"/>
              </a:rPr>
              <a:t>2-Fold Dilutions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5400000" flipH="1" flipV="1">
            <a:off x="3228182" y="3504406"/>
            <a:ext cx="304800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6020594" y="3547269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8" name="TextBox 38"/>
          <p:cNvSpPr txBox="1">
            <a:spLocks noChangeArrowheads="1"/>
          </p:cNvSpPr>
          <p:nvPr/>
        </p:nvSpPr>
        <p:spPr bwMode="auto">
          <a:xfrm>
            <a:off x="3073400" y="35814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Arial" charset="0"/>
                <a:cs typeface="Arial" charset="0"/>
              </a:rPr>
              <a:t>1</a:t>
            </a:r>
            <a:r>
              <a:rPr lang="en-US" b="1" dirty="0" smtClean="0">
                <a:ea typeface="Arial" charset="0"/>
                <a:cs typeface="Arial" charset="0"/>
              </a:rPr>
              <a:t>:8</a:t>
            </a:r>
            <a:endParaRPr lang="en-US" b="1" dirty="0">
              <a:ea typeface="Arial" charset="0"/>
              <a:cs typeface="Arial" charset="0"/>
            </a:endParaRPr>
          </a:p>
        </p:txBody>
      </p:sp>
      <p:sp>
        <p:nvSpPr>
          <p:cNvPr id="13329" name="TextBox 39"/>
          <p:cNvSpPr txBox="1">
            <a:spLocks noChangeArrowheads="1"/>
          </p:cNvSpPr>
          <p:nvPr/>
        </p:nvSpPr>
        <p:spPr bwMode="auto">
          <a:xfrm>
            <a:off x="5918200" y="3606800"/>
            <a:ext cx="68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Arial" charset="0"/>
                <a:cs typeface="Arial" charset="0"/>
              </a:rPr>
              <a:t>1:8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143000" y="3217863"/>
            <a:ext cx="533400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31" name="TextBox 43"/>
          <p:cNvSpPr txBox="1">
            <a:spLocks noChangeArrowheads="1"/>
          </p:cNvSpPr>
          <p:nvPr/>
        </p:nvSpPr>
        <p:spPr bwMode="auto">
          <a:xfrm>
            <a:off x="304800" y="3005138"/>
            <a:ext cx="9906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Arial" charset="0"/>
                <a:cs typeface="Arial" charset="0"/>
              </a:rPr>
              <a:t>pIRF3</a:t>
            </a:r>
          </a:p>
          <a:p>
            <a:pPr algn="ctr"/>
            <a:r>
              <a:rPr lang="en-US" sz="1400" b="1">
                <a:ea typeface="Arial" charset="0"/>
                <a:cs typeface="Arial" charset="0"/>
              </a:rPr>
              <a:t>Ser396</a:t>
            </a:r>
          </a:p>
        </p:txBody>
      </p:sp>
    </p:spTree>
    <p:extLst>
      <p:ext uri="{BB962C8B-B14F-4D97-AF65-F5344CB8AC3E}">
        <p14:creationId xmlns:p14="http://schemas.microsoft.com/office/powerpoint/2010/main" val="16184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787851" y="708564"/>
            <a:ext cx="7471778" cy="2016948"/>
            <a:chOff x="745122" y="1386652"/>
            <a:chExt cx="7471778" cy="20169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6699" y="1860551"/>
              <a:ext cx="7239961" cy="1543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764172" y="2155518"/>
              <a:ext cx="2277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Recombinant IRF3 (</a:t>
              </a:r>
              <a:r>
                <a:rPr lang="en-US" sz="1400" b="1" dirty="0" err="1" smtClean="0">
                  <a:latin typeface="Arial"/>
                  <a:cs typeface="Arial"/>
                </a:rPr>
                <a:t>ng</a:t>
              </a:r>
              <a:r>
                <a:rPr lang="en-US" sz="1400" b="1" dirty="0" smtClean="0">
                  <a:latin typeface="Arial"/>
                  <a:cs typeface="Arial"/>
                </a:rPr>
                <a:t>)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70150" y="2457450"/>
              <a:ext cx="304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Arial"/>
                  <a:cs typeface="Arial"/>
                </a:rPr>
                <a:t>5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12900" y="2463800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Arial"/>
                  <a:cs typeface="Arial"/>
                </a:rPr>
                <a:t>1.25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24050" y="245745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2.5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0950" y="2470150"/>
              <a:ext cx="552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Arial"/>
                  <a:cs typeface="Arial"/>
                </a:rPr>
                <a:t>.625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5122" y="2470150"/>
              <a:ext cx="736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.313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7345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WCE1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7660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490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950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WCE2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6265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3095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2910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CE1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0055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6595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CE2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3740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060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NE1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0060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05700" y="1386652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NE2</a:t>
              </a:r>
              <a:endParaRPr lang="en-US" sz="1400" b="1" dirty="0">
                <a:latin typeface="Arial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5700" y="1597690"/>
              <a:ext cx="71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Arial"/>
                  <a:cs typeface="Arial"/>
                </a:rPr>
                <a:t>1:4</a:t>
              </a:r>
              <a:endParaRPr lang="en-US" sz="1400" b="1" dirty="0">
                <a:latin typeface="Arial"/>
                <a:cs typeface="Arial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3511550" y="1642140"/>
              <a:ext cx="64008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254500" y="1642140"/>
              <a:ext cx="64008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198870" y="1640552"/>
              <a:ext cx="64008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10400" y="1638964"/>
              <a:ext cx="64008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21580" y="1643728"/>
              <a:ext cx="27432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24140" y="1638170"/>
              <a:ext cx="27432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930910" y="2463800"/>
              <a:ext cx="1958340" cy="635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12950" y="1593720"/>
              <a:ext cx="1549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Arial"/>
                  <a:cs typeface="Arial"/>
                </a:rPr>
                <a:t>Dilution Factor</a:t>
              </a:r>
              <a:endParaRPr lang="en-US" sz="1400" b="1" dirty="0">
                <a:latin typeface="Arial"/>
                <a:cs typeface="Arial"/>
              </a:endParaRPr>
            </a:p>
          </p:txBody>
        </p:sp>
      </p:grpSp>
      <p:graphicFrame>
        <p:nvGraphicFramePr>
          <p:cNvPr id="37" name="Chart 36"/>
          <p:cNvGraphicFramePr/>
          <p:nvPr/>
        </p:nvGraphicFramePr>
        <p:xfrm>
          <a:off x="475389" y="2971800"/>
          <a:ext cx="5217979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50"/>
          <p:cNvGrpSpPr/>
          <p:nvPr/>
        </p:nvGrpSpPr>
        <p:grpSpPr>
          <a:xfrm>
            <a:off x="3420068" y="1760312"/>
            <a:ext cx="4770571" cy="297249"/>
            <a:chOff x="3420068" y="1542341"/>
            <a:chExt cx="4770571" cy="297249"/>
          </a:xfrm>
        </p:grpSpPr>
        <p:sp>
          <p:nvSpPr>
            <p:cNvPr id="41" name="TextBox 40"/>
            <p:cNvSpPr txBox="1"/>
            <p:nvPr/>
          </p:nvSpPr>
          <p:spPr>
            <a:xfrm>
              <a:off x="3420068" y="156259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1.43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07418" y="156259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0.97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88418" y="156259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2.96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62208" y="156139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1.03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25018" y="155504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1.08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61668" y="155504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3.43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68068" y="155504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2.67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82088" y="154989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2.38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255468" y="154234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0.52</a:t>
              </a:r>
              <a:endParaRPr lang="en-US" sz="1200" b="1" dirty="0">
                <a:latin typeface="Arial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17418" y="1542341"/>
              <a:ext cx="573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Arial"/>
                  <a:cs typeface="Arial"/>
                </a:rPr>
                <a:t>1.25</a:t>
              </a:r>
              <a:endParaRPr lang="en-US" sz="1200" b="1" dirty="0">
                <a:latin typeface="Arial"/>
                <a:cs typeface="Arial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061668" y="3606284"/>
            <a:ext cx="2185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26.2 ± 10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nM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IRF3 in a single cell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Interestingly, the ratio of </a:t>
            </a:r>
            <a:r>
              <a:rPr lang="en-US" dirty="0" err="1" smtClean="0">
                <a:latin typeface="Arial"/>
                <a:cs typeface="Arial"/>
              </a:rPr>
              <a:t>cytoplasmic</a:t>
            </a:r>
            <a:r>
              <a:rPr lang="en-US" dirty="0" smtClean="0">
                <a:latin typeface="Arial"/>
                <a:cs typeface="Arial"/>
              </a:rPr>
              <a:t> to nuclear IRF3 is nearly 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1:1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5389" y="5981700"/>
            <a:ext cx="5217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Assume a single BMDM has a total volume of 5 </a:t>
            </a:r>
            <a:r>
              <a:rPr lang="en-US" sz="1400" dirty="0" err="1" smtClean="0">
                <a:latin typeface="Arial"/>
                <a:cs typeface="Arial"/>
              </a:rPr>
              <a:t>pL</a:t>
            </a:r>
            <a:r>
              <a:rPr lang="en-US" sz="1400" dirty="0" smtClean="0">
                <a:latin typeface="Arial"/>
                <a:cs typeface="Arial"/>
              </a:rPr>
              <a:t> and the nucleus is 20% of the total volume.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98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nase070911_1nglps.tif"/>
          <p:cNvPicPr>
            <a:picLocks noChangeAspect="1"/>
          </p:cNvPicPr>
          <p:nvPr/>
        </p:nvPicPr>
        <p:blipFill>
          <a:blip r:embed="rId2"/>
          <a:srcRect l="6615" t="9621" r="7560" b="48106"/>
          <a:stretch>
            <a:fillRect/>
          </a:stretch>
        </p:blipFill>
        <p:spPr>
          <a:xfrm>
            <a:off x="1645707" y="1120732"/>
            <a:ext cx="5607649" cy="54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52976" y="889875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436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47076" y="894533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0    5   15  30  45  60  90  120</a:t>
            </a:r>
            <a:endParaRPr lang="en-US" sz="1200" b="1" dirty="0"/>
          </a:p>
        </p:txBody>
      </p:sp>
      <p:pic>
        <p:nvPicPr>
          <p:cNvPr id="5" name="Picture 4" descr="kinase070911_100nglps.tif"/>
          <p:cNvPicPr>
            <a:picLocks noChangeAspect="1"/>
          </p:cNvPicPr>
          <p:nvPr/>
        </p:nvPicPr>
        <p:blipFill>
          <a:blip r:embed="rId3"/>
          <a:srcRect l="2092" t="9407" r="4185" b="47037"/>
          <a:stretch>
            <a:fillRect/>
          </a:stretch>
        </p:blipFill>
        <p:spPr>
          <a:xfrm>
            <a:off x="1628865" y="2644699"/>
            <a:ext cx="5615012" cy="580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36134" y="2409874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0    5   15  30  45  60  90 120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268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0   5   15  30  45  60  90  120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30234" y="2414532"/>
            <a:ext cx="2070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0    5   15   30  45  60  90  120</a:t>
            </a:r>
            <a:endParaRPr lang="en-US" sz="12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97426" y="889875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37256" y="893049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45276" y="894637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86934" y="2427232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26764" y="2430406"/>
            <a:ext cx="17907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34784" y="2431994"/>
            <a:ext cx="172085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21276" y="508359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950076" y="522131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759826" y="508359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03083" y="2134020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WT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31883" y="2147792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TRIF -/-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541633" y="213402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MyD88 -/-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03577" y="1171532"/>
            <a:ext cx="11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80273" y="2691531"/>
            <a:ext cx="144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100 </a:t>
            </a:r>
            <a:r>
              <a:rPr lang="en-US" b="1" dirty="0" err="1" smtClean="0"/>
              <a:t>ng</a:t>
            </a:r>
            <a:r>
              <a:rPr lang="en-US" b="1" dirty="0" smtClean="0"/>
              <a:t> LPS</a:t>
            </a:r>
            <a:endParaRPr lang="en-US" b="1" dirty="0"/>
          </a:p>
        </p:txBody>
      </p:sp>
      <p:pic>
        <p:nvPicPr>
          <p:cNvPr id="27" name="Picture 26" descr="KINASE070911_NEMO_1NGLPS_2.tif"/>
          <p:cNvPicPr>
            <a:picLocks noChangeAspect="1"/>
          </p:cNvPicPr>
          <p:nvPr/>
        </p:nvPicPr>
        <p:blipFill>
          <a:blip r:embed="rId4"/>
          <a:srcRect l="4424" t="67989" r="7038" b="12748"/>
          <a:stretch>
            <a:fillRect/>
          </a:stretch>
        </p:blipFill>
        <p:spPr>
          <a:xfrm>
            <a:off x="1645707" y="1791818"/>
            <a:ext cx="5582249" cy="2817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KINASE070911_NEMO_100NGLPS_2.tif"/>
          <p:cNvPicPr>
            <a:picLocks noChangeAspect="1"/>
          </p:cNvPicPr>
          <p:nvPr/>
        </p:nvPicPr>
        <p:blipFill>
          <a:blip r:embed="rId5"/>
          <a:srcRect l="9115" t="62500" r="5672" b="8929"/>
          <a:stretch>
            <a:fillRect/>
          </a:stretch>
        </p:blipFill>
        <p:spPr>
          <a:xfrm>
            <a:off x="1860738" y="3280712"/>
            <a:ext cx="5392618" cy="425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7336543" y="1704253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26051" y="3336538"/>
            <a:ext cx="79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NEMO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0130" y="1171532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243877" y="269153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GST-</a:t>
            </a:r>
            <a:r>
              <a:rPr lang="en-US" dirty="0" err="1" smtClean="0"/>
              <a:t>IkBa</a:t>
            </a:r>
            <a:r>
              <a:rPr lang="en-US" dirty="0" smtClean="0"/>
              <a:t> (1-54)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499350" y="217729"/>
            <a:ext cx="115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7/9/11</a:t>
            </a:r>
            <a:endParaRPr lang="en-US" dirty="0"/>
          </a:p>
        </p:txBody>
      </p:sp>
      <p:graphicFrame>
        <p:nvGraphicFramePr>
          <p:cNvPr id="41" name="Chart 40"/>
          <p:cNvGraphicFramePr/>
          <p:nvPr/>
        </p:nvGraphicFramePr>
        <p:xfrm>
          <a:off x="380273" y="3914588"/>
          <a:ext cx="42545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" name="Chart 41"/>
          <p:cNvGraphicFramePr/>
          <p:nvPr/>
        </p:nvGraphicFramePr>
        <p:xfrm>
          <a:off x="4572000" y="39145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3117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SA101510_G1G2.tif"/>
          <p:cNvPicPr>
            <a:picLocks noChangeAspect="1"/>
          </p:cNvPicPr>
          <p:nvPr/>
        </p:nvPicPr>
        <p:blipFill>
          <a:blip r:embed="rId2"/>
          <a:srcRect l="3172" t="9071" r="44413" b="63500"/>
          <a:stretch>
            <a:fillRect/>
          </a:stretch>
        </p:blipFill>
        <p:spPr>
          <a:xfrm>
            <a:off x="2141275" y="1373188"/>
            <a:ext cx="4532413" cy="13824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0926" y="53215"/>
            <a:ext cx="279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EMSA – G1/G2, BMDM 10/21/10	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4326" y="965076"/>
            <a:ext cx="436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sz="1400" b="1" dirty="0" smtClean="0">
                <a:latin typeface="Arial"/>
                <a:cs typeface="Arial"/>
              </a:rPr>
              <a:t>0    10   30    60    2h   4h   10   30           60   2h   4h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761526" y="1039688"/>
            <a:ext cx="1676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90326" y="1039688"/>
            <a:ext cx="19812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1526" y="70113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0801" y="702722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"/>
                <a:cs typeface="Arial"/>
              </a:rPr>
              <a:t>100 </a:t>
            </a:r>
            <a:r>
              <a:rPr lang="en-US" sz="1600" b="1" dirty="0" err="1" smtClean="0">
                <a:latin typeface="Arial"/>
                <a:cs typeface="Arial"/>
              </a:rPr>
              <a:t>ng</a:t>
            </a:r>
            <a:r>
              <a:rPr lang="en-US" sz="1600" b="1" dirty="0" smtClean="0">
                <a:latin typeface="Arial"/>
                <a:cs typeface="Arial"/>
              </a:rPr>
              <a:t>/ml LPS</a:t>
            </a:r>
            <a:endParaRPr lang="en-US" sz="1600" b="1" dirty="0">
              <a:latin typeface="Arial"/>
              <a:cs typeface="Arial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825201" y="3048000"/>
          <a:ext cx="5779858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6919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0672" y="490419"/>
            <a:ext cx="8583328" cy="2417305"/>
            <a:chOff x="560672" y="490419"/>
            <a:chExt cx="8583328" cy="2417305"/>
          </a:xfrm>
        </p:grpSpPr>
        <p:pic>
          <p:nvPicPr>
            <p:cNvPr id="4" name="Picture 3" descr="KA092811.tif"/>
            <p:cNvPicPr>
              <a:picLocks noChangeAspect="1"/>
            </p:cNvPicPr>
            <p:nvPr/>
          </p:nvPicPr>
          <p:blipFill>
            <a:blip r:embed="rId2"/>
            <a:srcRect l="5389" t="12251" r="61973" b="69421"/>
            <a:stretch>
              <a:fillRect/>
            </a:stretch>
          </p:blipFill>
          <p:spPr>
            <a:xfrm>
              <a:off x="3960579" y="1938972"/>
              <a:ext cx="4105096" cy="5070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 descr="KA092811.tif"/>
            <p:cNvPicPr>
              <a:picLocks noChangeAspect="1"/>
            </p:cNvPicPr>
            <p:nvPr/>
          </p:nvPicPr>
          <p:blipFill>
            <a:blip r:embed="rId2"/>
            <a:srcRect l="52992" t="24502" r="20658" b="57170"/>
            <a:stretch>
              <a:fillRect/>
            </a:stretch>
          </p:blipFill>
          <p:spPr>
            <a:xfrm>
              <a:off x="560672" y="1938982"/>
              <a:ext cx="3197491" cy="489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 descr="KA092711_IKK2_500MINEXP.tif"/>
            <p:cNvPicPr>
              <a:picLocks noChangeAspect="1"/>
            </p:cNvPicPr>
            <p:nvPr/>
          </p:nvPicPr>
          <p:blipFill>
            <a:blip r:embed="rId3"/>
            <a:srcRect l="16006" t="19196" r="20579" b="71298"/>
            <a:stretch>
              <a:fillRect/>
            </a:stretch>
          </p:blipFill>
          <p:spPr>
            <a:xfrm>
              <a:off x="560672" y="2501699"/>
              <a:ext cx="3197492" cy="3996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KA092711_IKK2_500MINEXP.tif"/>
            <p:cNvPicPr>
              <a:picLocks noChangeAspect="1"/>
            </p:cNvPicPr>
            <p:nvPr/>
          </p:nvPicPr>
          <p:blipFill>
            <a:blip r:embed="rId3"/>
            <a:srcRect l="3430" t="74040" r="14863" b="16453"/>
            <a:stretch>
              <a:fillRect/>
            </a:stretch>
          </p:blipFill>
          <p:spPr>
            <a:xfrm>
              <a:off x="3960574" y="2509470"/>
              <a:ext cx="4105099" cy="3982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86072" y="1712724"/>
              <a:ext cx="31974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   0    0    15  30  45 15  30  45  15  30  45  15  30  45  </a:t>
              </a:r>
              <a:endParaRPr lang="en-US" sz="11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60574" y="1706374"/>
              <a:ext cx="4189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    0    0   7.5 10  15 30  7.5 10  15  30  7.5 10  15   30  7.5  10  15  30   </a:t>
              </a:r>
              <a:endParaRPr lang="en-US" sz="11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325661" y="120992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503462" y="120357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3725310" y="121627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3903111" y="1209922"/>
              <a:ext cx="965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143612" y="1763524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749260" y="1761936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354908" y="1765112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66906" y="1766700"/>
              <a:ext cx="573898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4543261" y="1758760"/>
              <a:ext cx="736599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149809" y="1752408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298910" y="1758760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00710" y="1749232"/>
              <a:ext cx="812801" cy="3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67010" y="152303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73510" y="152938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35310" y="151937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35510" y="151302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MyD88 -/-</a:t>
              </a:r>
              <a:endParaRPr lang="en-US" sz="1100" b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570260" y="1529383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64060" y="1538278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22711" y="1525722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99111" y="1519372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TRIF -/-</a:t>
              </a:r>
              <a:endParaRPr lang="en-US" sz="11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82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+ 0.1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6808" y="126127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996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401412" y="1236029"/>
              <a:ext cx="11985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+ 100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065675" y="2027882"/>
              <a:ext cx="1078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GST-FL-IκBα</a:t>
              </a:r>
              <a:endParaRPr lang="en-US" sz="12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65675" y="2509470"/>
              <a:ext cx="10783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IKK2</a:t>
              </a:r>
              <a:endParaRPr lang="en-US" sz="12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67010" y="490419"/>
              <a:ext cx="7098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IKK </a:t>
              </a:r>
              <a:r>
                <a:rPr lang="en-US" dirty="0" err="1" smtClean="0"/>
                <a:t>Kinase</a:t>
              </a:r>
              <a:r>
                <a:rPr lang="en-US" dirty="0" smtClean="0"/>
                <a:t> Assay 9/28/11</a:t>
              </a:r>
              <a:endParaRPr lang="en-US" dirty="0"/>
            </a:p>
          </p:txBody>
        </p:sp>
      </p:grpSp>
      <p:graphicFrame>
        <p:nvGraphicFramePr>
          <p:cNvPr id="50" name="Chart 49"/>
          <p:cNvGraphicFramePr/>
          <p:nvPr/>
        </p:nvGraphicFramePr>
        <p:xfrm>
          <a:off x="127612" y="3421529"/>
          <a:ext cx="4572000" cy="26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1" name="Chart 50"/>
          <p:cNvGraphicFramePr/>
          <p:nvPr/>
        </p:nvGraphicFramePr>
        <p:xfrm>
          <a:off x="4572000" y="342152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491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9133" y="182732"/>
            <a:ext cx="7551434" cy="2793579"/>
            <a:chOff x="739133" y="182732"/>
            <a:chExt cx="7551434" cy="2793579"/>
          </a:xfrm>
        </p:grpSpPr>
        <p:pic>
          <p:nvPicPr>
            <p:cNvPr id="4" name="Picture 3" descr="EMSA092711.tif"/>
            <p:cNvPicPr>
              <a:picLocks noChangeAspect="1"/>
            </p:cNvPicPr>
            <p:nvPr/>
          </p:nvPicPr>
          <p:blipFill>
            <a:blip r:embed="rId2"/>
            <a:srcRect t="3265" b="44075"/>
            <a:stretch>
              <a:fillRect/>
            </a:stretch>
          </p:blipFill>
          <p:spPr>
            <a:xfrm>
              <a:off x="739133" y="904101"/>
              <a:ext cx="7551434" cy="2072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948419" y="686941"/>
              <a:ext cx="37147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0    0  .16  .5    1    2  .16  .5    1    2  .16  .5   1     2  .16  .5    1    2</a:t>
              </a:r>
            </a:p>
            <a:p>
              <a:endParaRPr lang="en-US" sz="1100" b="1" dirty="0" smtClean="0"/>
            </a:p>
            <a:p>
              <a:endParaRPr lang="en-US" sz="1100" b="1" dirty="0" smtClean="0"/>
            </a:p>
            <a:p>
              <a:endParaRPr lang="en-US" sz="11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63117" y="686941"/>
              <a:ext cx="37147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0    0  .16  .5    1    2  .16  .5    1    2  .16  .5   1     2  .16  .5    1    2</a:t>
              </a:r>
            </a:p>
            <a:p>
              <a:endParaRPr lang="en-US" sz="1100" b="1" dirty="0" smtClean="0"/>
            </a:p>
            <a:p>
              <a:endParaRPr lang="en-US" sz="1100" b="1" dirty="0" smtClean="0"/>
            </a:p>
            <a:p>
              <a:endParaRPr lang="en-US" sz="1100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361169" y="72504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167619" y="72504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974069" y="726629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782067" y="729803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980669" y="73139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87119" y="731391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593569" y="732979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01567" y="736153"/>
              <a:ext cx="78105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167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486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81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681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MyD88 -/-</a:t>
              </a:r>
              <a:endParaRPr 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850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551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456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74619" y="474832"/>
              <a:ext cx="889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TRIF -/-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469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0.1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6319" y="197833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29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15819" y="182732"/>
              <a:ext cx="111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100 </a:t>
              </a:r>
              <a:r>
                <a:rPr lang="en-US" sz="1200" b="1" dirty="0" err="1" smtClean="0"/>
                <a:t>ng</a:t>
              </a:r>
              <a:r>
                <a:rPr lang="en-US" sz="1200" b="1" dirty="0" smtClean="0"/>
                <a:t> LPS</a:t>
              </a:r>
              <a:endParaRPr lang="en-US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6669" y="478781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</a:t>
              </a:r>
              <a:endParaRPr lang="en-US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38919" y="478781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29819" y="476548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M</a:t>
              </a:r>
              <a:endParaRPr lang="en-US" sz="12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52069" y="476548"/>
              <a:ext cx="203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34615" y="3170546"/>
            <a:ext cx="1997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EMSA: BMDM, G1/G2 probe 9/27/11 – same mice as previous KA data</a:t>
            </a:r>
          </a:p>
          <a:p>
            <a:endParaRPr lang="en-US" dirty="0" smtClean="0"/>
          </a:p>
          <a:p>
            <a:r>
              <a:rPr lang="en-US" dirty="0" smtClean="0"/>
              <a:t>Did not quantify 100 </a:t>
            </a:r>
            <a:r>
              <a:rPr lang="en-US" dirty="0" err="1" smtClean="0"/>
              <a:t>ng</a:t>
            </a:r>
            <a:r>
              <a:rPr lang="en-US" dirty="0" smtClean="0"/>
              <a:t> LPS because the gel did not dry properly and those lanes are blurry.</a:t>
            </a:r>
          </a:p>
          <a:p>
            <a:endParaRPr lang="en-US" dirty="0"/>
          </a:p>
        </p:txBody>
      </p:sp>
      <p:graphicFrame>
        <p:nvGraphicFramePr>
          <p:cNvPr id="34" name="Chart 33"/>
          <p:cNvGraphicFramePr/>
          <p:nvPr/>
        </p:nvGraphicFramePr>
        <p:xfrm>
          <a:off x="738869" y="3170546"/>
          <a:ext cx="6032500" cy="334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2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10</TotalTime>
  <Words>677</Words>
  <Application>Microsoft Macintosh PowerPoint</Application>
  <PresentationFormat>On-screen Show (4:3)</PresentationFormat>
  <Paragraphs>154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1</cp:revision>
  <dcterms:created xsi:type="dcterms:W3CDTF">2014-05-07T17:45:32Z</dcterms:created>
  <dcterms:modified xsi:type="dcterms:W3CDTF">2014-05-07T17:56:05Z</dcterms:modified>
</cp:coreProperties>
</file>